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68" r:id="rId4"/>
    <p:sldId id="259" r:id="rId5"/>
    <p:sldId id="272" r:id="rId6"/>
    <p:sldId id="274" r:id="rId7"/>
    <p:sldId id="260" r:id="rId8"/>
    <p:sldId id="263" r:id="rId9"/>
    <p:sldId id="261" r:id="rId10"/>
    <p:sldId id="266" r:id="rId11"/>
    <p:sldId id="269" r:id="rId12"/>
    <p:sldId id="262" r:id="rId13"/>
    <p:sldId id="267" r:id="rId14"/>
    <p:sldId id="264" r:id="rId15"/>
    <p:sldId id="270" r:id="rId16"/>
    <p:sldId id="271" r:id="rId17"/>
    <p:sldId id="25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0000"/>
    <a:srgbClr val="CC0000"/>
    <a:srgbClr val="FF3300"/>
    <a:srgbClr val="FF9933"/>
    <a:srgbClr val="CC9900"/>
    <a:srgbClr val="0054A4"/>
    <a:srgbClr val="444D53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78" autoAdjust="0"/>
    <p:restoredTop sz="76864" autoAdjust="0"/>
  </p:normalViewPr>
  <p:slideViewPr>
    <p:cSldViewPr>
      <p:cViewPr>
        <p:scale>
          <a:sx n="75" d="100"/>
          <a:sy n="75" d="100"/>
        </p:scale>
        <p:origin x="-3522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8B50F2CA-DB2D-46FA-8114-DAAD70F5CDD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763F3B5-A75F-4749-901F-EF3F689D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973B-B09C-49A7-9965-022AA0D619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6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- DRAFT VERSION -                                               FOR DISCUSSION PURPOSE ONLY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96944" cy="1512168"/>
          </a:xfrm>
        </p:spPr>
        <p:txBody>
          <a:bodyPr/>
          <a:lstStyle/>
          <a:p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PBN safety assessment</a:t>
            </a:r>
            <a:endParaRPr lang="en-CA" sz="32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2413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APAC PBN Seminar</a:t>
            </a:r>
          </a:p>
          <a:p>
            <a:r>
              <a:rPr lang="en-US" sz="2800" b="1" dirty="0" smtClean="0"/>
              <a:t>F.LECAT (ICAO)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11560" y="5877272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smtClean="0">
                <a:solidFill>
                  <a:srgbClr val="5A6870"/>
                </a:solidFill>
              </a:rPr>
              <a:t>10 June 2015</a:t>
            </a:r>
            <a:endParaRPr lang="en-US" sz="1600" i="1">
              <a:solidFill>
                <a:srgbClr val="5A6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/>
          <a:lstStyle/>
          <a:p>
            <a:r>
              <a:rPr lang="en-US" dirty="0" smtClean="0"/>
              <a:t>Qualitative safety </a:t>
            </a:r>
            <a:r>
              <a:rPr lang="en-US" dirty="0"/>
              <a:t>risk </a:t>
            </a:r>
            <a:r>
              <a:rPr lang="en-US" dirty="0" smtClean="0"/>
              <a:t>assessment </a:t>
            </a:r>
            <a:r>
              <a:rPr lang="en-US" dirty="0"/>
              <a:t>matrix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10 June 15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" y="1484784"/>
            <a:ext cx="5040560" cy="320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5432896" cy="206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0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risk assessment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Unless </a:t>
            </a:r>
            <a:r>
              <a:rPr lang="en-US" dirty="0"/>
              <a:t>otherwise specified by national </a:t>
            </a:r>
            <a:r>
              <a:rPr lang="en-US" dirty="0" smtClean="0"/>
              <a:t>SMS…</a:t>
            </a:r>
          </a:p>
          <a:p>
            <a:pPr lvl="1"/>
            <a:r>
              <a:rPr lang="en-US" dirty="0" smtClean="0"/>
              <a:t>Qualitative matrix could be </a:t>
            </a:r>
            <a:r>
              <a:rPr lang="en-US" dirty="0"/>
              <a:t>used </a:t>
            </a:r>
            <a:r>
              <a:rPr lang="en-US" dirty="0" smtClean="0"/>
              <a:t>for </a:t>
            </a:r>
            <a:r>
              <a:rPr lang="en-US" dirty="0"/>
              <a:t>a new or an amended domestic and continental ATS </a:t>
            </a:r>
            <a:r>
              <a:rPr lang="en-US" dirty="0" smtClean="0"/>
              <a:t>route. </a:t>
            </a:r>
            <a:endParaRPr lang="en-US" dirty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a quantitative method has to be applied when a target route is established in high seas and/or separation between aircraft or ATS routes is less than recommended in ICAO documents such as PBN Manual (Doc 9613) and PANS-ATM (doc 4444)</a:t>
            </a:r>
          </a:p>
          <a:p>
            <a:pPr lvl="1"/>
            <a:r>
              <a:rPr lang="en-US" dirty="0" smtClean="0"/>
              <a:t>Quantitative </a:t>
            </a:r>
            <a:r>
              <a:rPr lang="en-US" dirty="0"/>
              <a:t>safety assessment can be assisted by sub-regional </a:t>
            </a:r>
            <a:r>
              <a:rPr lang="en-US" dirty="0" err="1"/>
              <a:t>En</a:t>
            </a:r>
            <a:r>
              <a:rPr lang="en-US" dirty="0"/>
              <a:t>-route Monitoring Agency (EMA) </a:t>
            </a:r>
            <a:r>
              <a:rPr lang="en-GB" dirty="0"/>
              <a:t>which is approved by Regional Airspace Safety Monitoring Advisory Group (RASMAG) of APANPIRG and provides  airspace safety assessment, monitoring and implementation services for international airspace in the Asia/Pacific region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6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51720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206084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Record on Identification, Analysis and Mitigation of </a:t>
            </a:r>
            <a:r>
              <a:rPr lang="en-US" b="1" dirty="0" smtClean="0"/>
              <a:t>Hazard</a:t>
            </a:r>
          </a:p>
          <a:p>
            <a:r>
              <a:rPr lang="en-US" b="1" dirty="0" smtClean="0"/>
              <a:t>(can be used if no other document is available as part of the SMS procedures)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Safety performance monitoring and measurement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“3.1.1 </a:t>
            </a:r>
            <a:r>
              <a:rPr lang="en-US" b="0" dirty="0"/>
              <a:t>The service provider shall develop and maintain the means to verify the </a:t>
            </a:r>
            <a:r>
              <a:rPr lang="en-US" b="0" dirty="0" smtClean="0"/>
              <a:t>safety performance </a:t>
            </a:r>
            <a:r>
              <a:rPr lang="en-US" b="0" dirty="0"/>
              <a:t>of the organization and to validate the effectiveness of safety risk controls.</a:t>
            </a:r>
          </a:p>
          <a:p>
            <a:r>
              <a:rPr lang="en-US" b="0" dirty="0"/>
              <a:t>3.1.2 The service provider’s safety performance shall be verified in reference to </a:t>
            </a:r>
            <a:r>
              <a:rPr lang="en-US" b="0" dirty="0" smtClean="0"/>
              <a:t>the safety </a:t>
            </a:r>
            <a:r>
              <a:rPr lang="en-US" b="0" dirty="0"/>
              <a:t>performance indicators and safety performance targets of the SMS</a:t>
            </a:r>
            <a:r>
              <a:rPr lang="en-US" b="0" dirty="0" smtClean="0"/>
              <a:t>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8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333375"/>
          </a:xfrm>
        </p:spPr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24625"/>
            <a:ext cx="2133600" cy="333375"/>
          </a:xfrm>
        </p:spPr>
        <p:txBody>
          <a:bodyPr/>
          <a:lstStyle/>
          <a:p>
            <a:fld id="{3FF909EE-2C65-48BC-95E5-26F3591A45A6}" type="slidenum">
              <a:rPr lang="en-CA" smtClean="0"/>
              <a:t>14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3" y="116632"/>
            <a:ext cx="8643449" cy="66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PBN oversight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/>
              <a:t>Regulations as basis for procedure design in accordance with ICAO PANS OPS provisions</a:t>
            </a:r>
          </a:p>
          <a:p>
            <a:r>
              <a:rPr lang="en-US" dirty="0" smtClean="0"/>
              <a:t>PANS </a:t>
            </a:r>
            <a:r>
              <a:rPr lang="en-US" dirty="0"/>
              <a:t>OPS </a:t>
            </a:r>
            <a:r>
              <a:rPr lang="en-US" dirty="0" smtClean="0"/>
              <a:t>inspectorate: </a:t>
            </a:r>
          </a:p>
          <a:p>
            <a:pPr lvl="1"/>
            <a:r>
              <a:rPr lang="en-US" dirty="0" smtClean="0"/>
              <a:t>functions </a:t>
            </a:r>
            <a:r>
              <a:rPr lang="en-US" dirty="0"/>
              <a:t>and </a:t>
            </a:r>
            <a:r>
              <a:rPr lang="en-US" dirty="0" smtClean="0"/>
              <a:t>responsibilities,</a:t>
            </a:r>
            <a:r>
              <a:rPr lang="en-US" dirty="0"/>
              <a:t> </a:t>
            </a:r>
            <a:r>
              <a:rPr lang="en-US" dirty="0" smtClean="0"/>
              <a:t>sufficiently staffed, job </a:t>
            </a:r>
            <a:r>
              <a:rPr lang="en-US" dirty="0"/>
              <a:t>descriptions </a:t>
            </a:r>
            <a:r>
              <a:rPr lang="en-US" dirty="0" smtClean="0"/>
              <a:t>(minimum </a:t>
            </a:r>
            <a:r>
              <a:rPr lang="en-US" dirty="0"/>
              <a:t>qualifications and experience </a:t>
            </a:r>
            <a:r>
              <a:rPr lang="en-US" dirty="0" smtClean="0"/>
              <a:t>requirements) </a:t>
            </a:r>
            <a:endParaRPr lang="en-US" dirty="0"/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programme</a:t>
            </a:r>
            <a:r>
              <a:rPr lang="en-US" dirty="0" smtClean="0"/>
              <a:t>, periodic </a:t>
            </a:r>
            <a:r>
              <a:rPr lang="en-US" dirty="0"/>
              <a:t>training plan </a:t>
            </a:r>
            <a:r>
              <a:rPr lang="en-US" dirty="0" smtClean="0"/>
              <a:t>appropriately </a:t>
            </a:r>
            <a:r>
              <a:rPr lang="en-US" dirty="0"/>
              <a:t>implemented for PANS-OPS inspectorate staff</a:t>
            </a:r>
          </a:p>
          <a:p>
            <a:pPr lvl="1"/>
            <a:r>
              <a:rPr lang="en-US" dirty="0" smtClean="0"/>
              <a:t>OJT</a:t>
            </a:r>
          </a:p>
          <a:p>
            <a:pPr lvl="1"/>
            <a:r>
              <a:rPr lang="en-US" dirty="0" smtClean="0"/>
              <a:t>maintenance </a:t>
            </a:r>
            <a:r>
              <a:rPr lang="en-US" dirty="0"/>
              <a:t>of training </a:t>
            </a:r>
            <a:r>
              <a:rPr lang="en-US" dirty="0" smtClean="0"/>
              <a:t>records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300" b="1" dirty="0">
                <a:solidFill>
                  <a:srgbClr val="006EB7"/>
                </a:solidFill>
              </a:rPr>
              <a:t>Oversight office or entity (delegation possible)</a:t>
            </a:r>
          </a:p>
          <a:p>
            <a:pPr lvl="1"/>
            <a:r>
              <a:rPr lang="en-US" dirty="0" smtClean="0"/>
              <a:t>conducts </a:t>
            </a:r>
            <a:r>
              <a:rPr lang="en-US" dirty="0"/>
              <a:t>oversight over its procedures specialists or service </a:t>
            </a:r>
            <a:r>
              <a:rPr lang="en-US" dirty="0" smtClean="0"/>
              <a:t>providers</a:t>
            </a:r>
            <a:endParaRPr lang="en-US" dirty="0"/>
          </a:p>
          <a:p>
            <a:pPr lvl="1"/>
            <a:r>
              <a:rPr lang="en-US" dirty="0" smtClean="0"/>
              <a:t>oversees </a:t>
            </a:r>
            <a:r>
              <a:rPr lang="en-US" dirty="0"/>
              <a:t>the process of development and maintenance of visual and instrument flight </a:t>
            </a:r>
            <a:r>
              <a:rPr lang="en-US" dirty="0" smtClean="0"/>
              <a:t>procedures establishment </a:t>
            </a:r>
            <a:r>
              <a:rPr lang="en-US" dirty="0"/>
              <a:t>of aerodrome operating </a:t>
            </a:r>
            <a:r>
              <a:rPr lang="en-US" dirty="0" smtClean="0"/>
              <a:t>minima</a:t>
            </a:r>
            <a:endParaRPr lang="en-US" dirty="0"/>
          </a:p>
          <a:p>
            <a:pPr lvl="1"/>
            <a:r>
              <a:rPr lang="en-US" dirty="0" smtClean="0"/>
              <a:t>minimum </a:t>
            </a:r>
            <a:r>
              <a:rPr lang="en-US" dirty="0"/>
              <a:t>qualification requirements for procedures specialists and/or service providers who are responsible for the design of flight </a:t>
            </a:r>
            <a:r>
              <a:rPr lang="en-US" dirty="0" smtClean="0"/>
              <a:t>procedures</a:t>
            </a:r>
            <a:endParaRPr lang="en-US" dirty="0"/>
          </a:p>
          <a:p>
            <a:pPr lvl="1"/>
            <a:r>
              <a:rPr lang="en-US" dirty="0" smtClean="0"/>
              <a:t>mechanism/system </a:t>
            </a:r>
            <a:r>
              <a:rPr lang="en-US" dirty="0"/>
              <a:t>with time frame for elimination of deficiencies </a:t>
            </a:r>
            <a:endParaRPr lang="en-US" dirty="0" smtClean="0"/>
          </a:p>
          <a:p>
            <a:pPr lvl="1"/>
            <a:r>
              <a:rPr lang="en-US" dirty="0" smtClean="0"/>
              <a:t>periodic review of published </a:t>
            </a:r>
            <a:r>
              <a:rPr lang="en-US" dirty="0"/>
              <a:t>procedure designs </a:t>
            </a:r>
            <a:r>
              <a:rPr lang="en-US" dirty="0" smtClean="0"/>
              <a:t>(changing criteria, </a:t>
            </a:r>
            <a:r>
              <a:rPr lang="en-US" dirty="0"/>
              <a:t>user </a:t>
            </a:r>
            <a:r>
              <a:rPr lang="en-US" dirty="0" smtClean="0"/>
              <a:t>requirements)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8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PBN </a:t>
            </a:r>
            <a:r>
              <a:rPr lang="en-US" dirty="0" smtClean="0"/>
              <a:t>oversight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PANS OPS service providers </a:t>
            </a:r>
          </a:p>
          <a:p>
            <a:pPr lvl="1"/>
            <a:r>
              <a:rPr lang="en-US" dirty="0"/>
              <a:t>retain all procedure design documentation (correction of data anomalies or errors found during the production, maintenance or operational use of the procedure)</a:t>
            </a:r>
          </a:p>
          <a:p>
            <a:pPr lvl="1"/>
            <a:r>
              <a:rPr lang="en-US" dirty="0"/>
              <a:t>job description for its PANS OPS technical staff</a:t>
            </a:r>
          </a:p>
          <a:p>
            <a:pPr lvl="1"/>
            <a:r>
              <a:rPr lang="en-US" dirty="0"/>
              <a:t>training </a:t>
            </a:r>
            <a:r>
              <a:rPr lang="en-US" dirty="0" err="1"/>
              <a:t>programme</a:t>
            </a:r>
            <a:r>
              <a:rPr lang="en-US" dirty="0"/>
              <a:t> for PANS OPS technical staff</a:t>
            </a:r>
          </a:p>
          <a:p>
            <a:pPr lvl="1"/>
            <a:r>
              <a:rPr lang="en-US" dirty="0"/>
              <a:t>training records </a:t>
            </a:r>
          </a:p>
          <a:p>
            <a:pPr lvl="1"/>
            <a:r>
              <a:rPr lang="en-US" dirty="0"/>
              <a:t>flight inspections of instrument flight procedures, including obstacle checks</a:t>
            </a:r>
          </a:p>
          <a:p>
            <a:pPr lvl="1"/>
            <a:r>
              <a:rPr lang="en-US" dirty="0"/>
              <a:t>publishes obstacle clearance altitude/height </a:t>
            </a:r>
          </a:p>
          <a:p>
            <a:pPr lvl="1"/>
            <a:r>
              <a:rPr lang="en-US" dirty="0"/>
              <a:t>operating minima (e.g. visibility, minimum descent altitude/height (MDA/H), decision altitude/height (DA/H)) for instrument approaches at aerodromes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6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9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change</a:t>
            </a:r>
          </a:p>
          <a:p>
            <a:r>
              <a:rPr lang="en-US" dirty="0"/>
              <a:t>PBN Safety Assessment Initial </a:t>
            </a:r>
            <a:r>
              <a:rPr lang="en-US" dirty="0" smtClean="0"/>
              <a:t>Checklists: Background</a:t>
            </a:r>
          </a:p>
          <a:p>
            <a:r>
              <a:rPr lang="en-US" dirty="0"/>
              <a:t>First and foremost: a project framework</a:t>
            </a:r>
            <a:r>
              <a:rPr lang="en-US" dirty="0" smtClean="0"/>
              <a:t>!</a:t>
            </a:r>
          </a:p>
          <a:p>
            <a:r>
              <a:rPr lang="en-US" dirty="0"/>
              <a:t>Safety risk management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PBN oversight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SMS Element 3.2 The management of change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ICAO Doc </a:t>
            </a:r>
            <a:r>
              <a:rPr lang="en-US" b="0" dirty="0"/>
              <a:t>9859 S</a:t>
            </a:r>
            <a:r>
              <a:rPr lang="en-US" b="0" dirty="0" smtClean="0"/>
              <a:t>MM “The </a:t>
            </a:r>
            <a:r>
              <a:rPr lang="en-US" b="0" dirty="0"/>
              <a:t>service provider shall develop and maintain a formal process to identify changes </a:t>
            </a:r>
            <a:r>
              <a:rPr lang="en-US" b="0" dirty="0" smtClean="0"/>
              <a:t>which may </a:t>
            </a:r>
            <a:r>
              <a:rPr lang="en-US" b="0" dirty="0"/>
              <a:t>affect the level of safety risk associated with its aviation products or services and </a:t>
            </a:r>
            <a:r>
              <a:rPr lang="en-US" b="0" dirty="0" smtClean="0"/>
              <a:t>to identify </a:t>
            </a:r>
            <a:r>
              <a:rPr lang="en-US" b="0" dirty="0"/>
              <a:t>and manage the safety risks that may arise from those changes</a:t>
            </a:r>
            <a:r>
              <a:rPr lang="en-US" b="0" dirty="0" smtClean="0"/>
              <a:t>.”</a:t>
            </a:r>
          </a:p>
          <a:p>
            <a:r>
              <a:rPr lang="en-US" b="0" dirty="0" smtClean="0"/>
              <a:t>A new PBN procedure, an amendment to existing procedures, or a change in the airspace </a:t>
            </a:r>
            <a:r>
              <a:rPr lang="en-US" dirty="0" smtClean="0"/>
              <a:t>are changes </a:t>
            </a:r>
            <a:r>
              <a:rPr lang="en-US" b="0" dirty="0" smtClean="0"/>
              <a:t>that</a:t>
            </a:r>
          </a:p>
          <a:p>
            <a:pPr lvl="1"/>
            <a:r>
              <a:rPr lang="en-US" b="0" dirty="0" smtClean="0"/>
              <a:t>aim at bringing more efficiency and even mitigating existing risks… </a:t>
            </a:r>
          </a:p>
          <a:p>
            <a:pPr lvl="1"/>
            <a:r>
              <a:rPr lang="en-US" b="0" dirty="0" smtClean="0"/>
              <a:t>but may also raise </a:t>
            </a:r>
            <a:r>
              <a:rPr lang="en-US" b="0" u="sng" dirty="0" smtClean="0"/>
              <a:t>new risks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6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PBNICG/1 in March 2015: PBN </a:t>
            </a:r>
            <a:r>
              <a:rPr lang="en-US" dirty="0"/>
              <a:t>Safety Assessment Initial Checklists for RNP APCH and </a:t>
            </a:r>
            <a:r>
              <a:rPr lang="en-US" dirty="0" smtClean="0"/>
              <a:t>SID/STAR</a:t>
            </a:r>
          </a:p>
          <a:p>
            <a:r>
              <a:rPr lang="en-US" u="sng" dirty="0" smtClean="0"/>
              <a:t>Transitional</a:t>
            </a:r>
            <a:r>
              <a:rPr lang="en-US" dirty="0" smtClean="0"/>
              <a:t> material until </a:t>
            </a:r>
            <a:r>
              <a:rPr lang="en-US" dirty="0"/>
              <a:t>ICAO global guidance material </a:t>
            </a:r>
            <a:r>
              <a:rPr lang="en-US" dirty="0" smtClean="0"/>
              <a:t>becomes available</a:t>
            </a:r>
          </a:p>
          <a:p>
            <a:r>
              <a:rPr lang="en-US" dirty="0" smtClean="0"/>
              <a:t>Since PBNICG/1:</a:t>
            </a:r>
          </a:p>
          <a:p>
            <a:pPr lvl="1"/>
            <a:r>
              <a:rPr lang="en-US" dirty="0" smtClean="0"/>
              <a:t>clarification </a:t>
            </a:r>
            <a:r>
              <a:rPr lang="en-US" dirty="0"/>
              <a:t>of checklist items, </a:t>
            </a:r>
            <a:endParaRPr lang="en-US" dirty="0" smtClean="0"/>
          </a:p>
          <a:p>
            <a:pPr lvl="1"/>
            <a:r>
              <a:rPr lang="en-US" dirty="0" smtClean="0"/>
              <a:t>provision </a:t>
            </a:r>
            <a:r>
              <a:rPr lang="en-US" dirty="0"/>
              <a:t>of reference materials, </a:t>
            </a:r>
            <a:endParaRPr lang="en-US" dirty="0" smtClean="0"/>
          </a:p>
          <a:p>
            <a:pPr lvl="1"/>
            <a:r>
              <a:rPr lang="en-US" dirty="0" smtClean="0"/>
              <a:t>role distinction between safety </a:t>
            </a:r>
            <a:r>
              <a:rPr lang="en-US" dirty="0"/>
              <a:t>assessor, a procedure designer and a procedure </a:t>
            </a:r>
            <a:r>
              <a:rPr lang="en-US" dirty="0" smtClean="0"/>
              <a:t>reviewer</a:t>
            </a:r>
          </a:p>
          <a:p>
            <a:pPr lvl="1"/>
            <a:r>
              <a:rPr lang="en-US" dirty="0" smtClean="0"/>
              <a:t>distinction </a:t>
            </a:r>
            <a:r>
              <a:rPr lang="en-US" dirty="0"/>
              <a:t>between a new and an amended </a:t>
            </a:r>
            <a:r>
              <a:rPr lang="en-US" dirty="0" smtClean="0"/>
              <a:t>procedure</a:t>
            </a:r>
          </a:p>
          <a:p>
            <a:r>
              <a:rPr lang="en-US" dirty="0" smtClean="0"/>
              <a:t>Will be proposed for adoption by PBNICG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First and foremost: a project framework!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10178"/>
            <a:ext cx="8229600" cy="3849291"/>
          </a:xfrm>
        </p:spPr>
        <p:txBody>
          <a:bodyPr>
            <a:normAutofit/>
          </a:bodyPr>
          <a:lstStyle/>
          <a:p>
            <a:r>
              <a:rPr lang="en-US" sz="1600" dirty="0"/>
              <a:t>Implementation </a:t>
            </a:r>
            <a:r>
              <a:rPr lang="en-US" sz="1600" dirty="0" smtClean="0"/>
              <a:t>matrix: </a:t>
            </a:r>
            <a:r>
              <a:rPr lang="en-US" sz="1600" dirty="0"/>
              <a:t>7 </a:t>
            </a:r>
            <a:r>
              <a:rPr lang="en-US" sz="1600" dirty="0" smtClean="0"/>
              <a:t>stages</a:t>
            </a:r>
            <a:r>
              <a:rPr lang="en-US" sz="1600" dirty="0"/>
              <a:t>, 30 </a:t>
            </a:r>
            <a:r>
              <a:rPr lang="en-US" sz="1600" dirty="0" smtClean="0"/>
              <a:t>actions </a:t>
            </a:r>
          </a:p>
          <a:p>
            <a:r>
              <a:rPr lang="en-US" sz="1600" dirty="0" smtClean="0"/>
              <a:t>Achieving </a:t>
            </a:r>
            <a:r>
              <a:rPr lang="en-US" sz="1600" b="1" dirty="0" smtClean="0"/>
              <a:t>measurable</a:t>
            </a:r>
            <a:r>
              <a:rPr lang="en-US" sz="1600" dirty="0" smtClean="0"/>
              <a:t> results</a:t>
            </a:r>
            <a:endParaRPr lang="en-US" sz="1600" dirty="0"/>
          </a:p>
        </p:txBody>
      </p:sp>
      <p:sp>
        <p:nvSpPr>
          <p:cNvPr id="25" name="Flowchart: Process 24"/>
          <p:cNvSpPr/>
          <p:nvPr/>
        </p:nvSpPr>
        <p:spPr>
          <a:xfrm>
            <a:off x="0" y="2438400"/>
            <a:ext cx="3048000" cy="4038600"/>
          </a:xfrm>
          <a:prstGeom prst="flowChartProcess">
            <a:avLst/>
          </a:prstGeom>
          <a:solidFill>
            <a:schemeClr val="tx2">
              <a:lumMod val="50000"/>
              <a:lumOff val="50000"/>
            </a:schemeClr>
          </a:solidFill>
          <a:ln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646" y="2672807"/>
            <a:ext cx="2777796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1. PROJECT PLANNING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361" y="3168024"/>
            <a:ext cx="2763081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2. DESIGN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46" y="3698576"/>
            <a:ext cx="2745495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3. SAFETY 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1947" y="4264409"/>
            <a:ext cx="2745495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4. COMMUNICATION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3670" y="4841576"/>
            <a:ext cx="2733772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5. TRAINING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669" y="5374976"/>
            <a:ext cx="273377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6. IMPLEMENTATION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1947" y="5908376"/>
            <a:ext cx="2745495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dirty="0">
                <a:solidFill>
                  <a:schemeClr val="lt1"/>
                </a:solidFill>
              </a:rPr>
              <a:t>7. POST -IMPLEMENTATION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634820" y="4264409"/>
            <a:ext cx="826359" cy="57716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64644"/>
            <a:ext cx="6144052" cy="37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84168" y="6525344"/>
            <a:ext cx="2602632" cy="33265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Implementing Seamless ATM in APAC</a:t>
            </a:r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96A4E9-9616-4870-AB6D-BE896A4573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foremost: a project framework!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0052"/>
            <a:ext cx="8229600" cy="45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risk management process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Should be conducted in accordance with the State/Administration SMS:</a:t>
            </a:r>
          </a:p>
          <a:p>
            <a:pPr lvl="1"/>
            <a:r>
              <a:rPr lang="en-US" b="0" dirty="0" smtClean="0"/>
              <a:t>a</a:t>
            </a:r>
            <a:r>
              <a:rPr lang="en-US" b="0" dirty="0"/>
              <a:t>) the safety policy and objectives;</a:t>
            </a:r>
          </a:p>
          <a:p>
            <a:pPr lvl="1"/>
            <a:r>
              <a:rPr lang="en-US" b="0" dirty="0"/>
              <a:t>b) SMS requirements;</a:t>
            </a:r>
          </a:p>
          <a:p>
            <a:pPr lvl="1"/>
            <a:r>
              <a:rPr lang="en-US" b="0" dirty="0"/>
              <a:t>c) SMS processes and procedures;</a:t>
            </a:r>
          </a:p>
          <a:p>
            <a:pPr lvl="1"/>
            <a:r>
              <a:rPr lang="en-US" b="0" dirty="0"/>
              <a:t>d) accountabilities, responsibilities and authorities for SMS processes and</a:t>
            </a:r>
          </a:p>
          <a:p>
            <a:pPr marL="457200" lvl="1" indent="0">
              <a:buNone/>
            </a:pPr>
            <a:r>
              <a:rPr lang="en-US" b="0" dirty="0"/>
              <a:t>procedures; and</a:t>
            </a:r>
          </a:p>
          <a:p>
            <a:pPr lvl="1"/>
            <a:r>
              <a:rPr lang="en-US" b="0" dirty="0"/>
              <a:t>e) SMS outputs</a:t>
            </a:r>
            <a:r>
              <a:rPr lang="en-US" b="0" dirty="0" smtClean="0"/>
              <a:t>.</a:t>
            </a:r>
          </a:p>
          <a:p>
            <a:r>
              <a:rPr lang="en-US" dirty="0"/>
              <a:t>Oversight by an oversight entity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risk management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67736" cy="45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checklists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44416"/>
          </a:xfrm>
        </p:spPr>
        <p:txBody>
          <a:bodyPr>
            <a:normAutofit/>
          </a:bodyPr>
          <a:lstStyle/>
          <a:p>
            <a:r>
              <a:rPr lang="en-GB" dirty="0"/>
              <a:t>PBN Procedure Safety Assessment Initial Checklist – RNP </a:t>
            </a:r>
            <a:r>
              <a:rPr lang="en-GB" dirty="0" smtClean="0"/>
              <a:t>APCH</a:t>
            </a:r>
          </a:p>
          <a:p>
            <a:r>
              <a:rPr lang="en-GB" dirty="0"/>
              <a:t>PBN Procedure Safety Assessment Initial Checklist – </a:t>
            </a:r>
            <a:r>
              <a:rPr lang="en-GB" dirty="0" smtClean="0"/>
              <a:t>SID/STAR</a:t>
            </a:r>
          </a:p>
          <a:p>
            <a:r>
              <a:rPr lang="en-GB" dirty="0"/>
              <a:t>PBN Safety Assessment Initial Checklist – ATS </a:t>
            </a:r>
            <a:r>
              <a:rPr lang="en-GB" dirty="0" smtClean="0"/>
              <a:t>Route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03  March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2919"/>
              </p:ext>
            </p:extLst>
          </p:nvPr>
        </p:nvGraphicFramePr>
        <p:xfrm>
          <a:off x="6876256" y="51571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6256" y="51571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Day 3 - Presentations</Category>
    <Type_x0020_Name xmlns="2b0c29a6-a2e0-472b-bfb4-397922b0132f">2015-PBN</Type_x0020_Name>
    <Presenter xmlns="2b0c29a6-a2e0-472b-bfb4-397922b0132f">Secretariat</Presenter>
    <Update_x0020_Date xmlns="2b0c29a6-a2e0-472b-bfb4-397922b0132f">10 Jun. 2015</Update_x0020_Date>
    <Number xmlns="2b0c29a6-a2e0-472b-bfb4-397922b0132f">3-1 (b)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D9EE357114084A1A197DB4FC354" ma:contentTypeVersion="5" ma:contentTypeDescription="Create a new document." ma:contentTypeScope="" ma:versionID="7e67836c0b9aba9a4c14681921e578b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94DB01-7F1F-4E6A-8906-ED6FB0803BFA}"/>
</file>

<file path=customXml/itemProps2.xml><?xml version="1.0" encoding="utf-8"?>
<ds:datastoreItem xmlns:ds="http://schemas.openxmlformats.org/officeDocument/2006/customXml" ds:itemID="{BEEFA334-6BEC-461F-A9DA-C03D3D670122}"/>
</file>

<file path=customXml/itemProps3.xml><?xml version="1.0" encoding="utf-8"?>
<ds:datastoreItem xmlns:ds="http://schemas.openxmlformats.org/officeDocument/2006/customXml" ds:itemID="{E8231318-2590-402E-8199-12F221371055}"/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825</Words>
  <Application>Microsoft Office PowerPoint</Application>
  <PresentationFormat>On-screen Show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PBN safety assessment</vt:lpstr>
      <vt:lpstr>Outlines</vt:lpstr>
      <vt:lpstr>SMS Element 3.2 The management of change </vt:lpstr>
      <vt:lpstr>Background</vt:lpstr>
      <vt:lpstr>First and foremost: a project framework!</vt:lpstr>
      <vt:lpstr>First and foremost: a project framework!</vt:lpstr>
      <vt:lpstr>Safety risk management process </vt:lpstr>
      <vt:lpstr>Safety risk management process</vt:lpstr>
      <vt:lpstr>Draft checklists available</vt:lpstr>
      <vt:lpstr>Qualitative safety risk assessment matrix</vt:lpstr>
      <vt:lpstr>Safety risk assessment matrix</vt:lpstr>
      <vt:lpstr>PowerPoint Presentation</vt:lpstr>
      <vt:lpstr>Safety performance monitoring and measurement </vt:lpstr>
      <vt:lpstr>PowerPoint Presentation</vt:lpstr>
      <vt:lpstr>PBN oversight</vt:lpstr>
      <vt:lpstr>PBN oversight (cont’d)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PBN Safety Assessment (Revised 09/06/15)</dc:title>
  <dc:creator>Philbin, Anthony</dc:creator>
  <cp:lastModifiedBy>Lecat Frederic</cp:lastModifiedBy>
  <cp:revision>589</cp:revision>
  <cp:lastPrinted>2014-03-18T14:15:16Z</cp:lastPrinted>
  <dcterms:created xsi:type="dcterms:W3CDTF">2013-08-20T15:49:37Z</dcterms:created>
  <dcterms:modified xsi:type="dcterms:W3CDTF">2015-06-10T01:37:10Z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0x010100EB01BD9EE357114084A1A197DB4FC354</vt:lpwstr>
  </property>
</Properties>
</file>